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60" r:id="rId4"/>
    <p:sldId id="261" r:id="rId5"/>
    <p:sldId id="262" r:id="rId6"/>
    <p:sldId id="263" r:id="rId7"/>
    <p:sldId id="299" r:id="rId8"/>
    <p:sldId id="269" r:id="rId9"/>
    <p:sldId id="264" r:id="rId10"/>
    <p:sldId id="267" r:id="rId11"/>
    <p:sldId id="288" r:id="rId12"/>
    <p:sldId id="290" r:id="rId13"/>
    <p:sldId id="265" r:id="rId14"/>
    <p:sldId id="268" r:id="rId15"/>
    <p:sldId id="298" r:id="rId16"/>
    <p:sldId id="287" r:id="rId17"/>
    <p:sldId id="300" r:id="rId18"/>
    <p:sldId id="291" r:id="rId19"/>
    <p:sldId id="292" r:id="rId20"/>
    <p:sldId id="301" r:id="rId21"/>
    <p:sldId id="273" r:id="rId22"/>
    <p:sldId id="274" r:id="rId23"/>
    <p:sldId id="297" r:id="rId24"/>
    <p:sldId id="285" r:id="rId25"/>
    <p:sldId id="259" r:id="rId26"/>
    <p:sldId id="296" r:id="rId27"/>
    <p:sldId id="286" r:id="rId28"/>
    <p:sldId id="275" r:id="rId29"/>
    <p:sldId id="278" r:id="rId30"/>
    <p:sldId id="294" r:id="rId31"/>
    <p:sldId id="295" r:id="rId32"/>
    <p:sldId id="279" r:id="rId33"/>
    <p:sldId id="277" r:id="rId34"/>
    <p:sldId id="280" r:id="rId35"/>
    <p:sldId id="283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586"/>
  </p:normalViewPr>
  <p:slideViewPr>
    <p:cSldViewPr snapToGrid="0" snapToObjects="1">
      <p:cViewPr varScale="1">
        <p:scale>
          <a:sx n="102" d="100"/>
          <a:sy n="102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989079-A5D6-204B-AD8E-D40570F08299}" type="datetimeFigureOut">
              <a:rPr lang="en-US" smtClean="0"/>
              <a:t>3/18/16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62A1BF-3CBA-2644-B90A-82FFF1EF4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2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Specific example where immutability</a:t>
            </a:r>
            <a:r>
              <a:rPr lang="en-US" baseline="0" dirty="0" smtClean="0"/>
              <a:t> would have helped an AO project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2A1BF-3CBA-2644-B90A-82FFF1EF41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540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2A1BF-3CBA-2644-B90A-82FFF1EF41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27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Proc</a:t>
            </a:r>
            <a:r>
              <a:rPr lang="en-US" dirty="0" smtClean="0"/>
              <a:t> is the closest</a:t>
            </a:r>
            <a:r>
              <a:rPr lang="en-US" baseline="0" dirty="0" smtClean="0"/>
              <a:t> thing ruby has to a function</a:t>
            </a:r>
            <a:endParaRPr lang="en-US" dirty="0" smtClean="0"/>
          </a:p>
          <a:p>
            <a:r>
              <a:rPr lang="en-US" dirty="0" smtClean="0"/>
              <a:t>You might know</a:t>
            </a:r>
            <a:r>
              <a:rPr lang="en-US" baseline="0" dirty="0" smtClean="0"/>
              <a:t> about &amp;:mul2, you can apply </a:t>
            </a:r>
            <a:r>
              <a:rPr lang="en-US" baseline="0" dirty="0" err="1" smtClean="0"/>
              <a:t>to_proc</a:t>
            </a:r>
            <a:r>
              <a:rPr lang="en-US" baseline="0" dirty="0" smtClean="0"/>
              <a:t> to a method object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2A1BF-3CBA-2644-B90A-82FFF1EF41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32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2A1BF-3CBA-2644-B90A-82FFF1EF41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46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Illegible to call </a:t>
            </a:r>
            <a:r>
              <a:rPr lang="en-US" dirty="0" err="1" smtClean="0"/>
              <a:t>func</a:t>
            </a:r>
            <a:r>
              <a:rPr lang="en-US" dirty="0" smtClean="0"/>
              <a:t>(</a:t>
            </a:r>
            <a:r>
              <a:rPr lang="en-US" dirty="0" err="1" smtClean="0"/>
              <a:t>func</a:t>
            </a:r>
            <a:r>
              <a:rPr lang="en-US" dirty="0" smtClean="0"/>
              <a:t>(</a:t>
            </a:r>
            <a:r>
              <a:rPr lang="en-US" dirty="0" err="1" smtClean="0"/>
              <a:t>func</a:t>
            </a:r>
            <a:r>
              <a:rPr lang="en-US" dirty="0" smtClean="0"/>
              <a:t>(x))), ugly to assign</a:t>
            </a:r>
            <a:r>
              <a:rPr lang="en-US" baseline="0" dirty="0" smtClean="0"/>
              <a:t> each </a:t>
            </a:r>
            <a:r>
              <a:rPr lang="en-US" baseline="0" dirty="0" smtClean="0"/>
              <a:t>step</a:t>
            </a:r>
          </a:p>
          <a:p>
            <a:r>
              <a:rPr lang="en-US" baseline="0" dirty="0" smtClean="0"/>
              <a:t>Backward composition is more legible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2A1BF-3CBA-2644-B90A-82FFF1EF41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07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could use this structure to build up an</a:t>
            </a:r>
            <a:r>
              <a:rPr lang="en-US" baseline="0" dirty="0" smtClean="0"/>
              <a:t> implementation of </a:t>
            </a:r>
            <a:r>
              <a:rPr lang="en-US" baseline="0" dirty="0" err="1" smtClean="0"/>
              <a:t>Pythag</a:t>
            </a:r>
            <a:r>
              <a:rPr lang="en-US" baseline="0" dirty="0" smtClean="0"/>
              <a:t> that has Add, </a:t>
            </a:r>
            <a:r>
              <a:rPr lang="en-US" baseline="0" dirty="0" err="1" smtClean="0"/>
              <a:t>Mult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Sqrt</a:t>
            </a:r>
            <a:r>
              <a:rPr lang="en-US" baseline="0" dirty="0" smtClean="0"/>
              <a:t>, etc., but that is a TON of boilerplate when you just want a few functions.  Let’s try it with delegates: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2A1BF-3CBA-2644-B90A-82FFF1EF41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0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same field names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2A1BF-3CBA-2644-B90A-82FFF1EF411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804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3/18/16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3/18/16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3/18/16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3/18/16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3/18/16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3/18/16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3/18/16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3/18/16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3/18/16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3/18/16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3/18/16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3/18/16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3/18/16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3/18/16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3/18/16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3/18/16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3/18/16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3/18/16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llryan/functional-oo" TargetMode="External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will.ryan@atomicobject.com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 am </a:t>
            </a:r>
            <a:r>
              <a:rPr lang="en-US" dirty="0" smtClean="0"/>
              <a:t>functional </a:t>
            </a:r>
            <a:br>
              <a:rPr lang="en-US" dirty="0" smtClean="0"/>
            </a:br>
            <a:r>
              <a:rPr lang="en-US" dirty="0" smtClean="0"/>
              <a:t>and </a:t>
            </a:r>
            <a:r>
              <a:rPr lang="en-US" dirty="0" err="1" smtClean="0"/>
              <a:t>oO</a:t>
            </a:r>
            <a:r>
              <a:rPr lang="en-US" dirty="0" smtClean="0"/>
              <a:t> </a:t>
            </a:r>
            <a:r>
              <a:rPr lang="en-US" dirty="0" smtClean="0"/>
              <a:t>can Too!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Will Pleasant-Ryan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7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Application / CURRYING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919" y="1625718"/>
            <a:ext cx="6577070" cy="483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7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Application / CURRYING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08" y="1542308"/>
            <a:ext cx="5813520" cy="48364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855" y="1542308"/>
            <a:ext cx="5562821" cy="242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35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COMPOSITION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968" y="1589333"/>
            <a:ext cx="6841475" cy="479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Functions As First-Class Citizens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Built in to </a:t>
            </a:r>
            <a:r>
              <a:rPr lang="en-US" dirty="0" err="1" smtClean="0"/>
              <a:t>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3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Partial Application / </a:t>
            </a:r>
            <a:r>
              <a:rPr lang="en-US" dirty="0" smtClean="0"/>
              <a:t>CURRYING / Function Composition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r>
              <a:rPr lang="en-US" dirty="0" smtClean="0"/>
              <a:t>Use bind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()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smtClean="0"/>
              <a:t>Compose </a:t>
            </a:r>
            <a:r>
              <a:rPr lang="en-US" dirty="0" smtClean="0"/>
              <a:t>is (mostly) </a:t>
            </a:r>
            <a:r>
              <a:rPr lang="en-US" dirty="0" smtClean="0"/>
              <a:t>straightforward</a:t>
            </a:r>
          </a:p>
          <a:p>
            <a:r>
              <a:rPr lang="en-US" dirty="0" smtClean="0"/>
              <a:t>Dependency injection systems (e.g. Ember service registry)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8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1754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r>
              <a:rPr lang="en-US" dirty="0" err="1" smtClean="0"/>
              <a:t>RubY</a:t>
            </a:r>
            <a:r>
              <a:rPr lang="en-US" dirty="0" smtClean="0"/>
              <a:t> has Gem</a:t>
            </a:r>
            <a:r>
              <a:rPr lang="en-US" dirty="0" smtClean="0"/>
              <a:t> </a:t>
            </a:r>
            <a:r>
              <a:rPr lang="en-US" dirty="0" err="1" smtClean="0"/>
              <a:t>Hamsterdam</a:t>
            </a:r>
            <a:endParaRPr lang="en-US" dirty="0" smtClean="0"/>
          </a:p>
          <a:p>
            <a:pPr lvl="1"/>
            <a:r>
              <a:rPr lang="en-US" dirty="0" smtClean="0"/>
              <a:t>Works like Ruby’s </a:t>
            </a:r>
            <a:r>
              <a:rPr lang="en-US" dirty="0" err="1" smtClean="0"/>
              <a:t>Struct</a:t>
            </a:r>
            <a:endParaRPr lang="en-US" dirty="0" smtClean="0"/>
          </a:p>
          <a:p>
            <a:pPr lvl="1"/>
            <a:r>
              <a:rPr lang="en-US" dirty="0" smtClean="0"/>
              <a:t>Built on Hamster library or </a:t>
            </a:r>
            <a:r>
              <a:rPr lang="en-US" dirty="0" err="1" smtClean="0"/>
              <a:t>Clojure’s</a:t>
            </a:r>
            <a:r>
              <a:rPr lang="en-US" dirty="0" smtClean="0"/>
              <a:t> </a:t>
            </a:r>
            <a:r>
              <a:rPr lang="en-US" dirty="0" err="1" smtClean="0"/>
              <a:t>IMMUtable</a:t>
            </a:r>
            <a:r>
              <a:rPr lang="en-US" dirty="0" smtClean="0"/>
              <a:t> structures</a:t>
            </a:r>
          </a:p>
        </p:txBody>
      </p:sp>
    </p:spTree>
    <p:extLst>
      <p:ext uri="{BB962C8B-B14F-4D97-AF65-F5344CB8AC3E}">
        <p14:creationId xmlns:p14="http://schemas.microsoft.com/office/powerpoint/2010/main" val="98096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r>
              <a:rPr lang="en-US" dirty="0" smtClean="0"/>
              <a:t>C# is statically typed and so a library can’t really introduce usable immutability</a:t>
            </a:r>
          </a:p>
          <a:p>
            <a:r>
              <a:rPr lang="en-US" dirty="0" smtClean="0"/>
              <a:t>However you can create immutable structures “LONGHAND”</a:t>
            </a:r>
          </a:p>
          <a:p>
            <a:pPr lvl="1"/>
            <a:r>
              <a:rPr lang="en-US" dirty="0" smtClean="0"/>
              <a:t>Adding equality is a real pain</a:t>
            </a:r>
          </a:p>
        </p:txBody>
      </p:sp>
    </p:spTree>
    <p:extLst>
      <p:ext uri="{BB962C8B-B14F-4D97-AF65-F5344CB8AC3E}">
        <p14:creationId xmlns:p14="http://schemas.microsoft.com/office/powerpoint/2010/main" val="79826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20" y="1751610"/>
            <a:ext cx="5684120" cy="51063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425" y="1751610"/>
            <a:ext cx="5071441" cy="211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6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361" y="1837765"/>
            <a:ext cx="1905000" cy="121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611" y="3442465"/>
            <a:ext cx="65405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53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Programming is great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Functions!</a:t>
            </a:r>
          </a:p>
          <a:p>
            <a:pPr lvl="1"/>
            <a:r>
              <a:rPr lang="en-US" dirty="0"/>
              <a:t>first-class </a:t>
            </a:r>
            <a:r>
              <a:rPr lang="en-US" dirty="0" smtClean="0"/>
              <a:t>citizens</a:t>
            </a:r>
          </a:p>
          <a:p>
            <a:pPr lvl="1"/>
            <a:r>
              <a:rPr lang="en-US" dirty="0" smtClean="0"/>
              <a:t>closures</a:t>
            </a:r>
            <a:endParaRPr lang="en-US" dirty="0"/>
          </a:p>
          <a:p>
            <a:pPr lvl="1"/>
            <a:r>
              <a:rPr lang="en-US" dirty="0"/>
              <a:t>partial application / currying</a:t>
            </a:r>
          </a:p>
          <a:p>
            <a:pPr lvl="1"/>
            <a:r>
              <a:rPr lang="en-US" dirty="0" smtClean="0"/>
              <a:t>Composition</a:t>
            </a:r>
          </a:p>
          <a:p>
            <a:r>
              <a:rPr lang="en-US" dirty="0"/>
              <a:t>Immutability!</a:t>
            </a:r>
          </a:p>
          <a:p>
            <a:pPr lvl="1"/>
            <a:r>
              <a:rPr lang="en-US" dirty="0"/>
              <a:t>No side effects</a:t>
            </a:r>
          </a:p>
          <a:p>
            <a:pPr lvl="1"/>
            <a:r>
              <a:rPr lang="en-US" dirty="0" smtClean="0"/>
              <a:t>reduce </a:t>
            </a:r>
            <a:r>
              <a:rPr lang="en-US" dirty="0"/>
              <a:t>surprises / hidden complexity</a:t>
            </a:r>
          </a:p>
          <a:p>
            <a:pPr lvl="1"/>
            <a:r>
              <a:rPr lang="en-US" dirty="0"/>
              <a:t>easier to analyze &amp; </a:t>
            </a:r>
            <a:r>
              <a:rPr lang="en-US" dirty="0" smtClean="0"/>
              <a:t>test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29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An interesting technique - Mock as if immutable</a:t>
            </a:r>
          </a:p>
          <a:p>
            <a:pPr lvl="1"/>
            <a:r>
              <a:rPr lang="en-US" dirty="0"/>
              <a:t>Wrap mutable libraries “As if immutable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Instead of  </a:t>
            </a:r>
            <a:r>
              <a:rPr lang="en-US" cap="none" dirty="0" smtClean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lang="en-US" cap="none" dirty="0" err="1" smtClean="0">
                <a:latin typeface="Consolas" charset="0"/>
                <a:ea typeface="Consolas" charset="0"/>
                <a:cs typeface="Consolas" charset="0"/>
              </a:rPr>
              <a:t>Func</a:t>
            </a:r>
            <a:r>
              <a:rPr lang="en-US" cap="none" dirty="0" smtClean="0">
                <a:latin typeface="Consolas" charset="0"/>
                <a:ea typeface="Consolas" charset="0"/>
                <a:cs typeface="Consolas" charset="0"/>
              </a:rPr>
              <a:t>(Foo)</a:t>
            </a:r>
          </a:p>
          <a:p>
            <a:pPr lvl="2"/>
            <a:r>
              <a:rPr lang="en-US" dirty="0" smtClean="0"/>
              <a:t>Use  </a:t>
            </a:r>
            <a:r>
              <a:rPr lang="en-US" cap="none" dirty="0" smtClean="0">
                <a:latin typeface="Consolas" charset="0"/>
                <a:ea typeface="Consolas" charset="0"/>
                <a:cs typeface="Consolas" charset="0"/>
              </a:rPr>
              <a:t>Foo </a:t>
            </a:r>
            <a:r>
              <a:rPr lang="en-US" cap="none" dirty="0" err="1" smtClean="0">
                <a:latin typeface="Consolas" charset="0"/>
                <a:ea typeface="Consolas" charset="0"/>
                <a:cs typeface="Consolas" charset="0"/>
              </a:rPr>
              <a:t>Func</a:t>
            </a:r>
            <a:r>
              <a:rPr lang="en-US" cap="none" dirty="0" smtClean="0">
                <a:latin typeface="Consolas" charset="0"/>
                <a:ea typeface="Consolas" charset="0"/>
                <a:cs typeface="Consolas" charset="0"/>
              </a:rPr>
              <a:t>(Foo) </a:t>
            </a:r>
            <a:r>
              <a:rPr lang="en-US" dirty="0" smtClean="0"/>
              <a:t>and return the mutated input</a:t>
            </a:r>
          </a:p>
          <a:p>
            <a:pPr lvl="2"/>
            <a:r>
              <a:rPr lang="en-US" dirty="0" smtClean="0"/>
              <a:t>Or create a thin wrapper</a:t>
            </a:r>
          </a:p>
          <a:p>
            <a:pPr lvl="3"/>
            <a:r>
              <a:rPr lang="en-US" cap="none" dirty="0" err="1" smtClean="0">
                <a:latin typeface="Consolas" charset="0"/>
                <a:ea typeface="Consolas" charset="0"/>
                <a:cs typeface="Consolas" charset="0"/>
              </a:rPr>
              <a:t>oWrap</a:t>
            </a:r>
            <a:r>
              <a:rPr lang="en-US" cap="none" dirty="0" smtClean="0">
                <a:latin typeface="Consolas" charset="0"/>
                <a:ea typeface="Consolas" charset="0"/>
                <a:cs typeface="Consolas" charset="0"/>
              </a:rPr>
              <a:t>&lt;Foo&gt; </a:t>
            </a:r>
            <a:r>
              <a:rPr lang="en-US" cap="none" dirty="0" err="1" smtClean="0">
                <a:latin typeface="Consolas" charset="0"/>
                <a:ea typeface="Consolas" charset="0"/>
                <a:cs typeface="Consolas" charset="0"/>
              </a:rPr>
              <a:t>Func</a:t>
            </a:r>
            <a:r>
              <a:rPr lang="en-US" cap="none" dirty="0" smtClean="0">
                <a:latin typeface="Consolas" charset="0"/>
                <a:ea typeface="Consolas" charset="0"/>
                <a:cs typeface="Consolas" charset="0"/>
              </a:rPr>
              <a:t>&lt;Foo&gt;(Wrap&lt;Foo&gt; </a:t>
            </a:r>
            <a:r>
              <a:rPr lang="en-US" cap="none" dirty="0" err="1" smtClean="0">
                <a:latin typeface="Consolas" charset="0"/>
                <a:ea typeface="Consolas" charset="0"/>
                <a:cs typeface="Consolas" charset="0"/>
              </a:rPr>
              <a:t>wf</a:t>
            </a:r>
            <a:r>
              <a:rPr lang="en-US" cap="none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en-US" cap="none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cap="none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cap="none" dirty="0" err="1" smtClean="0">
                <a:latin typeface="Consolas" charset="0"/>
                <a:ea typeface="Consolas" charset="0"/>
                <a:cs typeface="Consolas" charset="0"/>
              </a:rPr>
              <a:t>wf.Foo.Mutate</a:t>
            </a:r>
            <a:r>
              <a:rPr lang="en-US" cap="none" dirty="0" smtClean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cap="none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cap="none" dirty="0" smtClean="0">
                <a:latin typeface="Consolas" charset="0"/>
                <a:ea typeface="Consolas" charset="0"/>
                <a:cs typeface="Consolas" charset="0"/>
              </a:rPr>
              <a:t>    return new Wrap(</a:t>
            </a:r>
            <a:r>
              <a:rPr lang="en-US" cap="none" dirty="0" err="1" smtClean="0">
                <a:latin typeface="Consolas" charset="0"/>
                <a:ea typeface="Consolas" charset="0"/>
                <a:cs typeface="Consolas" charset="0"/>
              </a:rPr>
              <a:t>wf.Foo</a:t>
            </a:r>
            <a:r>
              <a:rPr lang="en-US" cap="none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cap="none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cap="none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 smtClean="0"/>
          </a:p>
          <a:p>
            <a:pPr lvl="1"/>
            <a:r>
              <a:rPr lang="en-US" dirty="0" smtClean="0"/>
              <a:t>Treated mocked functions as immutable</a:t>
            </a:r>
          </a:p>
        </p:txBody>
      </p:sp>
    </p:spTree>
    <p:extLst>
      <p:ext uri="{BB962C8B-B14F-4D97-AF65-F5344CB8AC3E}">
        <p14:creationId xmlns:p14="http://schemas.microsoft.com/office/powerpoint/2010/main" val="210408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3" y="1649849"/>
            <a:ext cx="5972745" cy="49818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745" y="1649849"/>
            <a:ext cx="5384686" cy="396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2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r>
              <a:rPr lang="en-US" dirty="0" smtClean="0"/>
              <a:t>Immutable library</a:t>
            </a:r>
          </a:p>
          <a:p>
            <a:r>
              <a:rPr lang="en-US" dirty="0" smtClean="0"/>
              <a:t>Freeze()</a:t>
            </a:r>
          </a:p>
        </p:txBody>
      </p:sp>
    </p:spTree>
    <p:extLst>
      <p:ext uri="{BB962C8B-B14F-4D97-AF65-F5344CB8AC3E}">
        <p14:creationId xmlns:p14="http://schemas.microsoft.com/office/powerpoint/2010/main" val="182368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Questions?, Part 2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2320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forth and be functional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Will Pleasant-</a:t>
            </a:r>
            <a:r>
              <a:rPr lang="en-US" dirty="0" err="1" smtClean="0"/>
              <a:t>RYan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will.ryan@atomicobject.com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KreliAnodos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github.com/willryan/functional-oo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51" y="3734718"/>
            <a:ext cx="466318" cy="46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0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Programming is great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But Wait there’s more!</a:t>
            </a:r>
          </a:p>
          <a:p>
            <a:pPr lvl="1"/>
            <a:r>
              <a:rPr lang="en-US" dirty="0" smtClean="0"/>
              <a:t>Algebraic data types – expressively constrain valid states</a:t>
            </a:r>
          </a:p>
          <a:p>
            <a:pPr lvl="1"/>
            <a:r>
              <a:rPr lang="en-US" dirty="0" smtClean="0"/>
              <a:t>Monads – control data flow</a:t>
            </a:r>
          </a:p>
          <a:p>
            <a:pPr lvl="1"/>
            <a:r>
              <a:rPr lang="en-US" dirty="0" err="1" smtClean="0"/>
              <a:t>Homoiconicity</a:t>
            </a:r>
            <a:r>
              <a:rPr lang="en-US" dirty="0" smtClean="0"/>
              <a:t> – code-as-data, METAPROGRAMMING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66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Choose wisely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241" y="2063750"/>
            <a:ext cx="2318067" cy="3311525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2063396"/>
            <a:ext cx="10394707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Algebraic Data Types</a:t>
            </a:r>
          </a:p>
          <a:p>
            <a:r>
              <a:rPr lang="en-US" dirty="0" smtClean="0"/>
              <a:t>Monads</a:t>
            </a:r>
          </a:p>
          <a:p>
            <a:r>
              <a:rPr lang="en-US" dirty="0" err="1" smtClean="0"/>
              <a:t>Homoiconicity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082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Algebraic Data types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09" y="1553378"/>
            <a:ext cx="4753083" cy="48213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727" y="1553377"/>
            <a:ext cx="5317820" cy="481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4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Algebraic Data types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128" y="1592366"/>
            <a:ext cx="5749693" cy="47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MONADS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90" y="1558586"/>
            <a:ext cx="4197427" cy="48311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228" y="1558585"/>
            <a:ext cx="5042970" cy="255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2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But sometimes Functional programming isn’t the right choice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Explicit </a:t>
            </a:r>
            <a:r>
              <a:rPr lang="en-US" dirty="0"/>
              <a:t>customer requirement</a:t>
            </a:r>
          </a:p>
          <a:p>
            <a:r>
              <a:rPr lang="en-US" dirty="0"/>
              <a:t>Customer ecosystem</a:t>
            </a:r>
          </a:p>
          <a:p>
            <a:r>
              <a:rPr lang="en-US" dirty="0"/>
              <a:t>Eventual maintainers</a:t>
            </a:r>
          </a:p>
          <a:p>
            <a:r>
              <a:rPr lang="en-US" dirty="0"/>
              <a:t>Existing libraries / ecosystem in problem </a:t>
            </a:r>
            <a:r>
              <a:rPr lang="en-US" dirty="0" smtClean="0"/>
              <a:t>domain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22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Algebraic Data Types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554" y="1540464"/>
            <a:ext cx="5215809" cy="531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98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Algebraic Data Types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277" y="1583007"/>
            <a:ext cx="4131937" cy="52749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242" y="1583007"/>
            <a:ext cx="2102987" cy="193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8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MONADS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897" y="1569163"/>
            <a:ext cx="4128324" cy="507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3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Algebraic Data Types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206" y="1605861"/>
            <a:ext cx="4889500" cy="4686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43" y="1605861"/>
            <a:ext cx="44196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1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MONADS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27" y="1564394"/>
            <a:ext cx="3238323" cy="52936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376" y="1564394"/>
            <a:ext cx="3626106" cy="271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6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METAPROGRAMMING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r>
              <a:rPr lang="en-US" dirty="0" smtClean="0"/>
              <a:t>Domain </a:t>
            </a:r>
            <a:r>
              <a:rPr lang="en-US" smtClean="0"/>
              <a:t>specific languages</a:t>
            </a:r>
            <a:endParaRPr lang="en-US" dirty="0" smtClean="0"/>
          </a:p>
          <a:p>
            <a:r>
              <a:rPr lang="en-US" dirty="0" smtClean="0"/>
              <a:t>Instruction “builders” (e.g. Ember Acceptance tests)</a:t>
            </a:r>
          </a:p>
          <a:p>
            <a:r>
              <a:rPr lang="en-US" dirty="0" smtClean="0"/>
              <a:t>AST</a:t>
            </a:r>
          </a:p>
          <a:p>
            <a:pPr lvl="1"/>
            <a:r>
              <a:rPr lang="en-US" dirty="0" smtClean="0"/>
              <a:t>Expression&lt;&gt; OR </a:t>
            </a:r>
            <a:r>
              <a:rPr lang="en-US" dirty="0" err="1" smtClean="0"/>
              <a:t>il</a:t>
            </a:r>
            <a:r>
              <a:rPr lang="en-US" dirty="0" smtClean="0"/>
              <a:t> construction in C#</a:t>
            </a:r>
          </a:p>
          <a:p>
            <a:pPr lvl="1"/>
            <a:r>
              <a:rPr lang="en-US" dirty="0" err="1" smtClean="0"/>
              <a:t>RubyVM</a:t>
            </a:r>
            <a:r>
              <a:rPr lang="en-US" dirty="0"/>
              <a:t>::</a:t>
            </a:r>
            <a:r>
              <a:rPr lang="en-US" dirty="0" err="1" smtClean="0"/>
              <a:t>InstructionSequence.compile</a:t>
            </a:r>
            <a:r>
              <a:rPr lang="en-US" dirty="0" smtClean="0"/>
              <a:t> in Ruby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3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242" y="936739"/>
            <a:ext cx="63500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8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Functional OO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We’ll Examine techniques for writing more functional code in:</a:t>
            </a:r>
          </a:p>
          <a:p>
            <a:pPr lvl="1"/>
            <a:r>
              <a:rPr lang="en-US" dirty="0" smtClean="0"/>
              <a:t> Ruby</a:t>
            </a:r>
          </a:p>
          <a:p>
            <a:pPr lvl="1"/>
            <a:r>
              <a:rPr lang="en-US" dirty="0" smtClean="0"/>
              <a:t>C#</a:t>
            </a:r>
          </a:p>
          <a:p>
            <a:pPr lvl="1"/>
            <a:r>
              <a:rPr lang="en-US" dirty="0" err="1" smtClean="0"/>
              <a:t>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84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As First-Class Citizens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r>
              <a:rPr lang="en-US" dirty="0" smtClean="0"/>
              <a:t>Ruby Uses Methods / SIGNALS, Not Functions</a:t>
            </a:r>
          </a:p>
          <a:p>
            <a:r>
              <a:rPr lang="en-US" dirty="0" smtClean="0"/>
              <a:t>A </a:t>
            </a:r>
            <a:r>
              <a:rPr lang="en-US" dirty="0" err="1" smtClean="0"/>
              <a:t>Proc</a:t>
            </a:r>
            <a:r>
              <a:rPr lang="en-US" dirty="0" smtClean="0"/>
              <a:t> is about the closest Ruby has to a function</a:t>
            </a:r>
          </a:p>
          <a:p>
            <a:pPr lvl="1"/>
            <a:r>
              <a:rPr lang="en-US" dirty="0" smtClean="0"/>
              <a:t>You might have seen </a:t>
            </a:r>
            <a:r>
              <a:rPr lang="en-US" cap="none" dirty="0" err="1" smtClean="0">
                <a:latin typeface="Consolas" charset="0"/>
                <a:ea typeface="Consolas" charset="0"/>
                <a:cs typeface="Consolas" charset="0"/>
              </a:rPr>
              <a:t>arr.map</a:t>
            </a:r>
            <a:r>
              <a:rPr lang="en-US" cap="none" dirty="0" smtClean="0">
                <a:latin typeface="Consolas" charset="0"/>
                <a:ea typeface="Consolas" charset="0"/>
                <a:cs typeface="Consolas" charset="0"/>
              </a:rPr>
              <a:t>(&amp;:</a:t>
            </a:r>
            <a:r>
              <a:rPr lang="en-US" cap="none" dirty="0" err="1" smtClean="0">
                <a:latin typeface="Consolas" charset="0"/>
                <a:ea typeface="Consolas" charset="0"/>
                <a:cs typeface="Consolas" charset="0"/>
              </a:rPr>
              <a:t>object_method</a:t>
            </a:r>
            <a:r>
              <a:rPr lang="en-US" cap="none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en-US" dirty="0" smtClean="0"/>
              <a:t>,  but you can use it on static methods</a:t>
            </a:r>
            <a:endParaRPr lang="en-US" cap="none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76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As First-Class Citizens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85" y="1993864"/>
            <a:ext cx="3149944" cy="26375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184" y="1993864"/>
            <a:ext cx="6013038" cy="121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1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Partial Application / CURRYING / </a:t>
            </a:r>
            <a:r>
              <a:rPr lang="en-US" dirty="0" smtClean="0"/>
              <a:t>Function Composition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80" y="2098799"/>
            <a:ext cx="3390900" cy="3479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299" y="2098799"/>
            <a:ext cx="50673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8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Functions As First-Class Citizens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r>
              <a:rPr lang="en-US" dirty="0" smtClean="0"/>
              <a:t>Static *MOSTLY* IMPLIES PURE</a:t>
            </a:r>
          </a:p>
          <a:p>
            <a:r>
              <a:rPr lang="en-US" dirty="0" smtClean="0"/>
              <a:t>Use </a:t>
            </a:r>
            <a:r>
              <a:rPr lang="en-US" dirty="0" smtClean="0"/>
              <a:t>delegates</a:t>
            </a:r>
          </a:p>
          <a:p>
            <a:pPr lvl="1"/>
            <a:r>
              <a:rPr lang="en-US" dirty="0" smtClean="0"/>
              <a:t> or </a:t>
            </a:r>
            <a:r>
              <a:rPr lang="en-US" dirty="0" err="1" smtClean="0"/>
              <a:t>Func</a:t>
            </a:r>
            <a:r>
              <a:rPr lang="en-US" dirty="0" smtClean="0"/>
              <a:t>&lt;X,Y,Z&gt; (which is a delegate)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18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5573</TotalTime>
  <Words>494</Words>
  <Application>Microsoft Macintosh PowerPoint</Application>
  <PresentationFormat>Widescreen</PresentationFormat>
  <Paragraphs>107</Paragraphs>
  <Slides>35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Calibri</vt:lpstr>
      <vt:lpstr>Consolas</vt:lpstr>
      <vt:lpstr>Impact</vt:lpstr>
      <vt:lpstr>Arial</vt:lpstr>
      <vt:lpstr>Main Event</vt:lpstr>
      <vt:lpstr>I am functional  and oO can Too!</vt:lpstr>
      <vt:lpstr>Functional Programming is great</vt:lpstr>
      <vt:lpstr>But sometimes Functional programming isn’t the right choice</vt:lpstr>
      <vt:lpstr>PowerPoint Presentation</vt:lpstr>
      <vt:lpstr>Functional OO</vt:lpstr>
      <vt:lpstr>Functions As First-Class Citizens</vt:lpstr>
      <vt:lpstr>Functions As First-Class Citizens</vt:lpstr>
      <vt:lpstr>Partial Application / CURRYING / Function Composition</vt:lpstr>
      <vt:lpstr>Functions As First-Class Citizens</vt:lpstr>
      <vt:lpstr>Partial Application / CURRYING</vt:lpstr>
      <vt:lpstr>Partial Application / CURRYING</vt:lpstr>
      <vt:lpstr>FUNCTION COMPOSITION</vt:lpstr>
      <vt:lpstr>Functions As First-Class Citizens</vt:lpstr>
      <vt:lpstr>Partial Application / CURRYING / Function Composition</vt:lpstr>
      <vt:lpstr>Questions?</vt:lpstr>
      <vt:lpstr>IMMUTABILITY</vt:lpstr>
      <vt:lpstr>IMMUTABILITY</vt:lpstr>
      <vt:lpstr>IMMUTABILITY</vt:lpstr>
      <vt:lpstr>IMMUTABILITY</vt:lpstr>
      <vt:lpstr>IMMUTABILITY</vt:lpstr>
      <vt:lpstr>IMMUTABILITY</vt:lpstr>
      <vt:lpstr>IMMUTABILITY</vt:lpstr>
      <vt:lpstr>Questions?, Part 2</vt:lpstr>
      <vt:lpstr>Go forth and be functional</vt:lpstr>
      <vt:lpstr>Functional Programming is great</vt:lpstr>
      <vt:lpstr>Choose wisely</vt:lpstr>
      <vt:lpstr>Algebraic Data types</vt:lpstr>
      <vt:lpstr>Algebraic Data types</vt:lpstr>
      <vt:lpstr>MONADS</vt:lpstr>
      <vt:lpstr>Algebraic Data Types</vt:lpstr>
      <vt:lpstr>Algebraic Data Types</vt:lpstr>
      <vt:lpstr>MONADS</vt:lpstr>
      <vt:lpstr>Algebraic Data Types</vt:lpstr>
      <vt:lpstr>MONADS</vt:lpstr>
      <vt:lpstr>METAPROGRAMMING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am functional OO and You can Too!</dc:title>
  <dc:creator>Will Pleasant-Ryan</dc:creator>
  <cp:lastModifiedBy>Will Pleasant-Ryan</cp:lastModifiedBy>
  <cp:revision>52</cp:revision>
  <dcterms:created xsi:type="dcterms:W3CDTF">2016-03-06T17:42:16Z</dcterms:created>
  <dcterms:modified xsi:type="dcterms:W3CDTF">2016-03-19T18:02:57Z</dcterms:modified>
</cp:coreProperties>
</file>